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59" r:id="rId6"/>
    <p:sldId id="260"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45" d="100"/>
          <a:sy n="45" d="100"/>
        </p:scale>
        <p:origin x="82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6AF19-1B5D-4F62-9EDF-7D6C39E334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2AC70A-426E-4470-B704-ABD9639ABA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F76E54-332F-44C4-AE02-5EACC80051EF}"/>
              </a:ext>
            </a:extLst>
          </p:cNvPr>
          <p:cNvSpPr>
            <a:spLocks noGrp="1"/>
          </p:cNvSpPr>
          <p:nvPr>
            <p:ph type="dt" sz="half" idx="10"/>
          </p:nvPr>
        </p:nvSpPr>
        <p:spPr/>
        <p:txBody>
          <a:bodyPr/>
          <a:lstStyle/>
          <a:p>
            <a:fld id="{9794D6BA-05DE-493B-8771-86D98A479045}" type="datetimeFigureOut">
              <a:rPr lang="en-US" smtClean="0"/>
              <a:t>8/9/2021</a:t>
            </a:fld>
            <a:endParaRPr lang="en-US"/>
          </a:p>
        </p:txBody>
      </p:sp>
      <p:sp>
        <p:nvSpPr>
          <p:cNvPr id="5" name="Footer Placeholder 4">
            <a:extLst>
              <a:ext uri="{FF2B5EF4-FFF2-40B4-BE49-F238E27FC236}">
                <a16:creationId xmlns:a16="http://schemas.microsoft.com/office/drawing/2014/main" id="{7A3C4372-754A-4BCB-90D5-7650B125C6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2B8F69-D059-4509-B4B4-7E92CBDFF345}"/>
              </a:ext>
            </a:extLst>
          </p:cNvPr>
          <p:cNvSpPr>
            <a:spLocks noGrp="1"/>
          </p:cNvSpPr>
          <p:nvPr>
            <p:ph type="sldNum" sz="quarter" idx="12"/>
          </p:nvPr>
        </p:nvSpPr>
        <p:spPr/>
        <p:txBody>
          <a:bodyPr/>
          <a:lstStyle/>
          <a:p>
            <a:fld id="{0D91F6FA-13FE-4674-866C-BD9E54241B64}" type="slidenum">
              <a:rPr lang="en-US" smtClean="0"/>
              <a:t>‹#›</a:t>
            </a:fld>
            <a:endParaRPr lang="en-US"/>
          </a:p>
        </p:txBody>
      </p:sp>
    </p:spTree>
    <p:extLst>
      <p:ext uri="{BB962C8B-B14F-4D97-AF65-F5344CB8AC3E}">
        <p14:creationId xmlns:p14="http://schemas.microsoft.com/office/powerpoint/2010/main" val="1151272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1B4E7-B401-42AE-B5C2-54163291F2C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A7547B8-C196-4931-986C-9B0BA7C8ACB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05156D-3BE4-4605-A152-D3E346A05BAC}"/>
              </a:ext>
            </a:extLst>
          </p:cNvPr>
          <p:cNvSpPr>
            <a:spLocks noGrp="1"/>
          </p:cNvSpPr>
          <p:nvPr>
            <p:ph type="dt" sz="half" idx="10"/>
          </p:nvPr>
        </p:nvSpPr>
        <p:spPr/>
        <p:txBody>
          <a:bodyPr/>
          <a:lstStyle/>
          <a:p>
            <a:fld id="{9794D6BA-05DE-493B-8771-86D98A479045}" type="datetimeFigureOut">
              <a:rPr lang="en-US" smtClean="0"/>
              <a:t>8/9/2021</a:t>
            </a:fld>
            <a:endParaRPr lang="en-US"/>
          </a:p>
        </p:txBody>
      </p:sp>
      <p:sp>
        <p:nvSpPr>
          <p:cNvPr id="5" name="Footer Placeholder 4">
            <a:extLst>
              <a:ext uri="{FF2B5EF4-FFF2-40B4-BE49-F238E27FC236}">
                <a16:creationId xmlns:a16="http://schemas.microsoft.com/office/drawing/2014/main" id="{9F8CD958-EDE1-41F8-9BC4-48C1670CD0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785C46-9A7A-4B28-A9CA-B5D3EBBD1577}"/>
              </a:ext>
            </a:extLst>
          </p:cNvPr>
          <p:cNvSpPr>
            <a:spLocks noGrp="1"/>
          </p:cNvSpPr>
          <p:nvPr>
            <p:ph type="sldNum" sz="quarter" idx="12"/>
          </p:nvPr>
        </p:nvSpPr>
        <p:spPr/>
        <p:txBody>
          <a:bodyPr/>
          <a:lstStyle/>
          <a:p>
            <a:fld id="{0D91F6FA-13FE-4674-866C-BD9E54241B64}" type="slidenum">
              <a:rPr lang="en-US" smtClean="0"/>
              <a:t>‹#›</a:t>
            </a:fld>
            <a:endParaRPr lang="en-US"/>
          </a:p>
        </p:txBody>
      </p:sp>
    </p:spTree>
    <p:extLst>
      <p:ext uri="{BB962C8B-B14F-4D97-AF65-F5344CB8AC3E}">
        <p14:creationId xmlns:p14="http://schemas.microsoft.com/office/powerpoint/2010/main" val="1037654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C7573A-2AA5-4890-B6BE-3B9E08C9072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6415619-55E5-42DA-87B0-211109BF49A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91D068-0F49-4623-9B74-E654B657365B}"/>
              </a:ext>
            </a:extLst>
          </p:cNvPr>
          <p:cNvSpPr>
            <a:spLocks noGrp="1"/>
          </p:cNvSpPr>
          <p:nvPr>
            <p:ph type="dt" sz="half" idx="10"/>
          </p:nvPr>
        </p:nvSpPr>
        <p:spPr/>
        <p:txBody>
          <a:bodyPr/>
          <a:lstStyle/>
          <a:p>
            <a:fld id="{9794D6BA-05DE-493B-8771-86D98A479045}" type="datetimeFigureOut">
              <a:rPr lang="en-US" smtClean="0"/>
              <a:t>8/9/2021</a:t>
            </a:fld>
            <a:endParaRPr lang="en-US"/>
          </a:p>
        </p:txBody>
      </p:sp>
      <p:sp>
        <p:nvSpPr>
          <p:cNvPr id="5" name="Footer Placeholder 4">
            <a:extLst>
              <a:ext uri="{FF2B5EF4-FFF2-40B4-BE49-F238E27FC236}">
                <a16:creationId xmlns:a16="http://schemas.microsoft.com/office/drawing/2014/main" id="{FB9C1007-5CBE-4915-BA09-9D4C56FB1A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3A62D5-03C9-45F7-9E0B-BFB487440F8B}"/>
              </a:ext>
            </a:extLst>
          </p:cNvPr>
          <p:cNvSpPr>
            <a:spLocks noGrp="1"/>
          </p:cNvSpPr>
          <p:nvPr>
            <p:ph type="sldNum" sz="quarter" idx="12"/>
          </p:nvPr>
        </p:nvSpPr>
        <p:spPr/>
        <p:txBody>
          <a:bodyPr/>
          <a:lstStyle/>
          <a:p>
            <a:fld id="{0D91F6FA-13FE-4674-866C-BD9E54241B64}" type="slidenum">
              <a:rPr lang="en-US" smtClean="0"/>
              <a:t>‹#›</a:t>
            </a:fld>
            <a:endParaRPr lang="en-US"/>
          </a:p>
        </p:txBody>
      </p:sp>
    </p:spTree>
    <p:extLst>
      <p:ext uri="{BB962C8B-B14F-4D97-AF65-F5344CB8AC3E}">
        <p14:creationId xmlns:p14="http://schemas.microsoft.com/office/powerpoint/2010/main" val="50670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51506-4769-4FAD-B3D0-3B85087DB2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449D84-811C-4E11-8EB3-F46FC6F658B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E8A0A3-B916-46C1-A29A-D35101836F83}"/>
              </a:ext>
            </a:extLst>
          </p:cNvPr>
          <p:cNvSpPr>
            <a:spLocks noGrp="1"/>
          </p:cNvSpPr>
          <p:nvPr>
            <p:ph type="dt" sz="half" idx="10"/>
          </p:nvPr>
        </p:nvSpPr>
        <p:spPr/>
        <p:txBody>
          <a:bodyPr/>
          <a:lstStyle/>
          <a:p>
            <a:fld id="{9794D6BA-05DE-493B-8771-86D98A479045}" type="datetimeFigureOut">
              <a:rPr lang="en-US" smtClean="0"/>
              <a:t>8/9/2021</a:t>
            </a:fld>
            <a:endParaRPr lang="en-US"/>
          </a:p>
        </p:txBody>
      </p:sp>
      <p:sp>
        <p:nvSpPr>
          <p:cNvPr id="5" name="Footer Placeholder 4">
            <a:extLst>
              <a:ext uri="{FF2B5EF4-FFF2-40B4-BE49-F238E27FC236}">
                <a16:creationId xmlns:a16="http://schemas.microsoft.com/office/drawing/2014/main" id="{68FDCF91-A8DB-4E6C-A823-614642F269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FF9AF-48C6-448F-9F96-8F5880A83336}"/>
              </a:ext>
            </a:extLst>
          </p:cNvPr>
          <p:cNvSpPr>
            <a:spLocks noGrp="1"/>
          </p:cNvSpPr>
          <p:nvPr>
            <p:ph type="sldNum" sz="quarter" idx="12"/>
          </p:nvPr>
        </p:nvSpPr>
        <p:spPr/>
        <p:txBody>
          <a:bodyPr/>
          <a:lstStyle/>
          <a:p>
            <a:fld id="{0D91F6FA-13FE-4674-866C-BD9E54241B64}" type="slidenum">
              <a:rPr lang="en-US" smtClean="0"/>
              <a:t>‹#›</a:t>
            </a:fld>
            <a:endParaRPr lang="en-US"/>
          </a:p>
        </p:txBody>
      </p:sp>
    </p:spTree>
    <p:extLst>
      <p:ext uri="{BB962C8B-B14F-4D97-AF65-F5344CB8AC3E}">
        <p14:creationId xmlns:p14="http://schemas.microsoft.com/office/powerpoint/2010/main" val="600681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FC27F-0F0C-4C20-8E85-E122444817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70F522D-86DB-4040-B7C2-923049F5C35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5E0F4B2-2104-4FBB-B4D6-6505E465C7E8}"/>
              </a:ext>
            </a:extLst>
          </p:cNvPr>
          <p:cNvSpPr>
            <a:spLocks noGrp="1"/>
          </p:cNvSpPr>
          <p:nvPr>
            <p:ph type="dt" sz="half" idx="10"/>
          </p:nvPr>
        </p:nvSpPr>
        <p:spPr/>
        <p:txBody>
          <a:bodyPr/>
          <a:lstStyle/>
          <a:p>
            <a:fld id="{9794D6BA-05DE-493B-8771-86D98A479045}" type="datetimeFigureOut">
              <a:rPr lang="en-US" smtClean="0"/>
              <a:t>8/9/2021</a:t>
            </a:fld>
            <a:endParaRPr lang="en-US"/>
          </a:p>
        </p:txBody>
      </p:sp>
      <p:sp>
        <p:nvSpPr>
          <p:cNvPr id="5" name="Footer Placeholder 4">
            <a:extLst>
              <a:ext uri="{FF2B5EF4-FFF2-40B4-BE49-F238E27FC236}">
                <a16:creationId xmlns:a16="http://schemas.microsoft.com/office/drawing/2014/main" id="{F684CF33-8AF4-4FAD-86C1-D6C347D047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F866A3-047A-45B6-9683-738B46354BE0}"/>
              </a:ext>
            </a:extLst>
          </p:cNvPr>
          <p:cNvSpPr>
            <a:spLocks noGrp="1"/>
          </p:cNvSpPr>
          <p:nvPr>
            <p:ph type="sldNum" sz="quarter" idx="12"/>
          </p:nvPr>
        </p:nvSpPr>
        <p:spPr/>
        <p:txBody>
          <a:bodyPr/>
          <a:lstStyle/>
          <a:p>
            <a:fld id="{0D91F6FA-13FE-4674-866C-BD9E54241B64}" type="slidenum">
              <a:rPr lang="en-US" smtClean="0"/>
              <a:t>‹#›</a:t>
            </a:fld>
            <a:endParaRPr lang="en-US"/>
          </a:p>
        </p:txBody>
      </p:sp>
    </p:spTree>
    <p:extLst>
      <p:ext uri="{BB962C8B-B14F-4D97-AF65-F5344CB8AC3E}">
        <p14:creationId xmlns:p14="http://schemas.microsoft.com/office/powerpoint/2010/main" val="789583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903BF-CCA2-4857-BE8B-B0EC2D97BD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9CBEEF-7D24-4B45-AEDA-579FC645590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1F2162-71A1-4029-8A4B-0849A55209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11F2FB-3F6C-442F-9401-59C841B622F1}"/>
              </a:ext>
            </a:extLst>
          </p:cNvPr>
          <p:cNvSpPr>
            <a:spLocks noGrp="1"/>
          </p:cNvSpPr>
          <p:nvPr>
            <p:ph type="dt" sz="half" idx="10"/>
          </p:nvPr>
        </p:nvSpPr>
        <p:spPr/>
        <p:txBody>
          <a:bodyPr/>
          <a:lstStyle/>
          <a:p>
            <a:fld id="{9794D6BA-05DE-493B-8771-86D98A479045}" type="datetimeFigureOut">
              <a:rPr lang="en-US" smtClean="0"/>
              <a:t>8/9/2021</a:t>
            </a:fld>
            <a:endParaRPr lang="en-US"/>
          </a:p>
        </p:txBody>
      </p:sp>
      <p:sp>
        <p:nvSpPr>
          <p:cNvPr id="6" name="Footer Placeholder 5">
            <a:extLst>
              <a:ext uri="{FF2B5EF4-FFF2-40B4-BE49-F238E27FC236}">
                <a16:creationId xmlns:a16="http://schemas.microsoft.com/office/drawing/2014/main" id="{310B0D4C-333F-4227-968A-E9333CC483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0276D3-3A4F-4162-8814-1ABA7A766A20}"/>
              </a:ext>
            </a:extLst>
          </p:cNvPr>
          <p:cNvSpPr>
            <a:spLocks noGrp="1"/>
          </p:cNvSpPr>
          <p:nvPr>
            <p:ph type="sldNum" sz="quarter" idx="12"/>
          </p:nvPr>
        </p:nvSpPr>
        <p:spPr/>
        <p:txBody>
          <a:bodyPr/>
          <a:lstStyle/>
          <a:p>
            <a:fld id="{0D91F6FA-13FE-4674-866C-BD9E54241B64}" type="slidenum">
              <a:rPr lang="en-US" smtClean="0"/>
              <a:t>‹#›</a:t>
            </a:fld>
            <a:endParaRPr lang="en-US"/>
          </a:p>
        </p:txBody>
      </p:sp>
    </p:spTree>
    <p:extLst>
      <p:ext uri="{BB962C8B-B14F-4D97-AF65-F5344CB8AC3E}">
        <p14:creationId xmlns:p14="http://schemas.microsoft.com/office/powerpoint/2010/main" val="254484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8C2B8-C7FD-4F27-9D92-FBF8032974D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61E52E0-B333-4E17-89A5-DF7F7EAD13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769E0C-E02E-4EC7-80D7-4767ADF3E59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76D645-5391-4783-80EE-51A5563FE1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B9207B-0B60-4086-875F-1BA93054461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406ADE9-F36C-413E-BF1D-931532430EC9}"/>
              </a:ext>
            </a:extLst>
          </p:cNvPr>
          <p:cNvSpPr>
            <a:spLocks noGrp="1"/>
          </p:cNvSpPr>
          <p:nvPr>
            <p:ph type="dt" sz="half" idx="10"/>
          </p:nvPr>
        </p:nvSpPr>
        <p:spPr/>
        <p:txBody>
          <a:bodyPr/>
          <a:lstStyle/>
          <a:p>
            <a:fld id="{9794D6BA-05DE-493B-8771-86D98A479045}" type="datetimeFigureOut">
              <a:rPr lang="en-US" smtClean="0"/>
              <a:t>8/9/2021</a:t>
            </a:fld>
            <a:endParaRPr lang="en-US"/>
          </a:p>
        </p:txBody>
      </p:sp>
      <p:sp>
        <p:nvSpPr>
          <p:cNvPr id="8" name="Footer Placeholder 7">
            <a:extLst>
              <a:ext uri="{FF2B5EF4-FFF2-40B4-BE49-F238E27FC236}">
                <a16:creationId xmlns:a16="http://schemas.microsoft.com/office/drawing/2014/main" id="{EE4B32F4-16E6-4E2E-AE26-FB53B3BB8BC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FEFD01C-255F-40FA-9B3C-87167D21824E}"/>
              </a:ext>
            </a:extLst>
          </p:cNvPr>
          <p:cNvSpPr>
            <a:spLocks noGrp="1"/>
          </p:cNvSpPr>
          <p:nvPr>
            <p:ph type="sldNum" sz="quarter" idx="12"/>
          </p:nvPr>
        </p:nvSpPr>
        <p:spPr/>
        <p:txBody>
          <a:bodyPr/>
          <a:lstStyle/>
          <a:p>
            <a:fld id="{0D91F6FA-13FE-4674-866C-BD9E54241B64}" type="slidenum">
              <a:rPr lang="en-US" smtClean="0"/>
              <a:t>‹#›</a:t>
            </a:fld>
            <a:endParaRPr lang="en-US"/>
          </a:p>
        </p:txBody>
      </p:sp>
    </p:spTree>
    <p:extLst>
      <p:ext uri="{BB962C8B-B14F-4D97-AF65-F5344CB8AC3E}">
        <p14:creationId xmlns:p14="http://schemas.microsoft.com/office/powerpoint/2010/main" val="1030104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46282-AD70-43BE-BE66-5E7E58B931B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5547DA-B473-416A-9BA1-B44D1C2D67A7}"/>
              </a:ext>
            </a:extLst>
          </p:cNvPr>
          <p:cNvSpPr>
            <a:spLocks noGrp="1"/>
          </p:cNvSpPr>
          <p:nvPr>
            <p:ph type="dt" sz="half" idx="10"/>
          </p:nvPr>
        </p:nvSpPr>
        <p:spPr/>
        <p:txBody>
          <a:bodyPr/>
          <a:lstStyle/>
          <a:p>
            <a:fld id="{9794D6BA-05DE-493B-8771-86D98A479045}" type="datetimeFigureOut">
              <a:rPr lang="en-US" smtClean="0"/>
              <a:t>8/9/2021</a:t>
            </a:fld>
            <a:endParaRPr lang="en-US"/>
          </a:p>
        </p:txBody>
      </p:sp>
      <p:sp>
        <p:nvSpPr>
          <p:cNvPr id="4" name="Footer Placeholder 3">
            <a:extLst>
              <a:ext uri="{FF2B5EF4-FFF2-40B4-BE49-F238E27FC236}">
                <a16:creationId xmlns:a16="http://schemas.microsoft.com/office/drawing/2014/main" id="{80F5D3BD-6346-43B4-8578-2B5D04DAE23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7A4E805-A7E8-4181-B0A9-5245AAA27C22}"/>
              </a:ext>
            </a:extLst>
          </p:cNvPr>
          <p:cNvSpPr>
            <a:spLocks noGrp="1"/>
          </p:cNvSpPr>
          <p:nvPr>
            <p:ph type="sldNum" sz="quarter" idx="12"/>
          </p:nvPr>
        </p:nvSpPr>
        <p:spPr/>
        <p:txBody>
          <a:bodyPr/>
          <a:lstStyle/>
          <a:p>
            <a:fld id="{0D91F6FA-13FE-4674-866C-BD9E54241B64}" type="slidenum">
              <a:rPr lang="en-US" smtClean="0"/>
              <a:t>‹#›</a:t>
            </a:fld>
            <a:endParaRPr lang="en-US"/>
          </a:p>
        </p:txBody>
      </p:sp>
    </p:spTree>
    <p:extLst>
      <p:ext uri="{BB962C8B-B14F-4D97-AF65-F5344CB8AC3E}">
        <p14:creationId xmlns:p14="http://schemas.microsoft.com/office/powerpoint/2010/main" val="2055787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BEB807-3E6B-4C26-A8C4-98C5C777C86B}"/>
              </a:ext>
            </a:extLst>
          </p:cNvPr>
          <p:cNvSpPr>
            <a:spLocks noGrp="1"/>
          </p:cNvSpPr>
          <p:nvPr>
            <p:ph type="dt" sz="half" idx="10"/>
          </p:nvPr>
        </p:nvSpPr>
        <p:spPr/>
        <p:txBody>
          <a:bodyPr/>
          <a:lstStyle/>
          <a:p>
            <a:fld id="{9794D6BA-05DE-493B-8771-86D98A479045}" type="datetimeFigureOut">
              <a:rPr lang="en-US" smtClean="0"/>
              <a:t>8/9/2021</a:t>
            </a:fld>
            <a:endParaRPr lang="en-US"/>
          </a:p>
        </p:txBody>
      </p:sp>
      <p:sp>
        <p:nvSpPr>
          <p:cNvPr id="3" name="Footer Placeholder 2">
            <a:extLst>
              <a:ext uri="{FF2B5EF4-FFF2-40B4-BE49-F238E27FC236}">
                <a16:creationId xmlns:a16="http://schemas.microsoft.com/office/drawing/2014/main" id="{65F0DB18-EC4E-4130-BA8F-39857E519D8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D4DBB91-0FC0-4F1E-A0EB-9A271555C9B2}"/>
              </a:ext>
            </a:extLst>
          </p:cNvPr>
          <p:cNvSpPr>
            <a:spLocks noGrp="1"/>
          </p:cNvSpPr>
          <p:nvPr>
            <p:ph type="sldNum" sz="quarter" idx="12"/>
          </p:nvPr>
        </p:nvSpPr>
        <p:spPr/>
        <p:txBody>
          <a:bodyPr/>
          <a:lstStyle/>
          <a:p>
            <a:fld id="{0D91F6FA-13FE-4674-866C-BD9E54241B64}" type="slidenum">
              <a:rPr lang="en-US" smtClean="0"/>
              <a:t>‹#›</a:t>
            </a:fld>
            <a:endParaRPr lang="en-US"/>
          </a:p>
        </p:txBody>
      </p:sp>
    </p:spTree>
    <p:extLst>
      <p:ext uri="{BB962C8B-B14F-4D97-AF65-F5344CB8AC3E}">
        <p14:creationId xmlns:p14="http://schemas.microsoft.com/office/powerpoint/2010/main" val="4032765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58149-3DE6-411D-BA66-6ECBF9A767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C5DA181-A71E-4D5E-A03A-D7FC490177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2719C78-277F-4A88-9E98-1F630ABD2F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B82BDF-3433-4011-8D6D-9C45C7F149F8}"/>
              </a:ext>
            </a:extLst>
          </p:cNvPr>
          <p:cNvSpPr>
            <a:spLocks noGrp="1"/>
          </p:cNvSpPr>
          <p:nvPr>
            <p:ph type="dt" sz="half" idx="10"/>
          </p:nvPr>
        </p:nvSpPr>
        <p:spPr/>
        <p:txBody>
          <a:bodyPr/>
          <a:lstStyle/>
          <a:p>
            <a:fld id="{9794D6BA-05DE-493B-8771-86D98A479045}" type="datetimeFigureOut">
              <a:rPr lang="en-US" smtClean="0"/>
              <a:t>8/9/2021</a:t>
            </a:fld>
            <a:endParaRPr lang="en-US"/>
          </a:p>
        </p:txBody>
      </p:sp>
      <p:sp>
        <p:nvSpPr>
          <p:cNvPr id="6" name="Footer Placeholder 5">
            <a:extLst>
              <a:ext uri="{FF2B5EF4-FFF2-40B4-BE49-F238E27FC236}">
                <a16:creationId xmlns:a16="http://schemas.microsoft.com/office/drawing/2014/main" id="{B2E7FCAE-1CFE-4BE3-8E57-31DB7849D6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FD7F59-2470-4B9B-9429-BC122EAC1CC4}"/>
              </a:ext>
            </a:extLst>
          </p:cNvPr>
          <p:cNvSpPr>
            <a:spLocks noGrp="1"/>
          </p:cNvSpPr>
          <p:nvPr>
            <p:ph type="sldNum" sz="quarter" idx="12"/>
          </p:nvPr>
        </p:nvSpPr>
        <p:spPr/>
        <p:txBody>
          <a:bodyPr/>
          <a:lstStyle/>
          <a:p>
            <a:fld id="{0D91F6FA-13FE-4674-866C-BD9E54241B64}" type="slidenum">
              <a:rPr lang="en-US" smtClean="0"/>
              <a:t>‹#›</a:t>
            </a:fld>
            <a:endParaRPr lang="en-US"/>
          </a:p>
        </p:txBody>
      </p:sp>
    </p:spTree>
    <p:extLst>
      <p:ext uri="{BB962C8B-B14F-4D97-AF65-F5344CB8AC3E}">
        <p14:creationId xmlns:p14="http://schemas.microsoft.com/office/powerpoint/2010/main" val="1905546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41D0C-0F49-4B9F-9F4B-B20637EFF3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00D883F-DA04-4FDA-9C08-FBB76E4193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A5881CB-EFA8-4583-AAEC-A18E892776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E67DD2-63BA-4907-A012-3A836FCE9EF0}"/>
              </a:ext>
            </a:extLst>
          </p:cNvPr>
          <p:cNvSpPr>
            <a:spLocks noGrp="1"/>
          </p:cNvSpPr>
          <p:nvPr>
            <p:ph type="dt" sz="half" idx="10"/>
          </p:nvPr>
        </p:nvSpPr>
        <p:spPr/>
        <p:txBody>
          <a:bodyPr/>
          <a:lstStyle/>
          <a:p>
            <a:fld id="{9794D6BA-05DE-493B-8771-86D98A479045}" type="datetimeFigureOut">
              <a:rPr lang="en-US" smtClean="0"/>
              <a:t>8/9/2021</a:t>
            </a:fld>
            <a:endParaRPr lang="en-US"/>
          </a:p>
        </p:txBody>
      </p:sp>
      <p:sp>
        <p:nvSpPr>
          <p:cNvPr id="6" name="Footer Placeholder 5">
            <a:extLst>
              <a:ext uri="{FF2B5EF4-FFF2-40B4-BE49-F238E27FC236}">
                <a16:creationId xmlns:a16="http://schemas.microsoft.com/office/drawing/2014/main" id="{D28274B7-9C44-4B6E-BDB2-9EB8CBCCA5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F681D4-64FE-41F9-B8FB-E5DB224EC28E}"/>
              </a:ext>
            </a:extLst>
          </p:cNvPr>
          <p:cNvSpPr>
            <a:spLocks noGrp="1"/>
          </p:cNvSpPr>
          <p:nvPr>
            <p:ph type="sldNum" sz="quarter" idx="12"/>
          </p:nvPr>
        </p:nvSpPr>
        <p:spPr/>
        <p:txBody>
          <a:bodyPr/>
          <a:lstStyle/>
          <a:p>
            <a:fld id="{0D91F6FA-13FE-4674-866C-BD9E54241B64}" type="slidenum">
              <a:rPr lang="en-US" smtClean="0"/>
              <a:t>‹#›</a:t>
            </a:fld>
            <a:endParaRPr lang="en-US"/>
          </a:p>
        </p:txBody>
      </p:sp>
    </p:spTree>
    <p:extLst>
      <p:ext uri="{BB962C8B-B14F-4D97-AF65-F5344CB8AC3E}">
        <p14:creationId xmlns:p14="http://schemas.microsoft.com/office/powerpoint/2010/main" val="2920091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6700F4-D7AB-4033-BACC-EFDF403813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028E60-4232-436E-ADF1-530E4B8726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D4F217-855D-4AE2-8FFC-C87092F862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94D6BA-05DE-493B-8771-86D98A479045}" type="datetimeFigureOut">
              <a:rPr lang="en-US" smtClean="0"/>
              <a:t>8/9/2021</a:t>
            </a:fld>
            <a:endParaRPr lang="en-US"/>
          </a:p>
        </p:txBody>
      </p:sp>
      <p:sp>
        <p:nvSpPr>
          <p:cNvPr id="5" name="Footer Placeholder 4">
            <a:extLst>
              <a:ext uri="{FF2B5EF4-FFF2-40B4-BE49-F238E27FC236}">
                <a16:creationId xmlns:a16="http://schemas.microsoft.com/office/drawing/2014/main" id="{4A489620-D079-4D1A-842D-5D0D6124D3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2A3EB8E-2241-4801-815C-F9E2C92ADA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91F6FA-13FE-4674-866C-BD9E54241B64}" type="slidenum">
              <a:rPr lang="en-US" smtClean="0"/>
              <a:t>‹#›</a:t>
            </a:fld>
            <a:endParaRPr lang="en-US"/>
          </a:p>
        </p:txBody>
      </p:sp>
    </p:spTree>
    <p:extLst>
      <p:ext uri="{BB962C8B-B14F-4D97-AF65-F5344CB8AC3E}">
        <p14:creationId xmlns:p14="http://schemas.microsoft.com/office/powerpoint/2010/main" val="22171812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36C1C-6DFB-48DD-A336-261664150055}"/>
              </a:ext>
            </a:extLst>
          </p:cNvPr>
          <p:cNvSpPr>
            <a:spLocks noGrp="1"/>
          </p:cNvSpPr>
          <p:nvPr>
            <p:ph type="ctrTitle"/>
          </p:nvPr>
        </p:nvSpPr>
        <p:spPr/>
        <p:txBody>
          <a:bodyPr/>
          <a:lstStyle/>
          <a:p>
            <a:r>
              <a:rPr lang="en-US" dirty="0"/>
              <a:t>Obesity and Early Sexual Development in Children</a:t>
            </a:r>
          </a:p>
        </p:txBody>
      </p:sp>
      <p:sp>
        <p:nvSpPr>
          <p:cNvPr id="3" name="Subtitle 2">
            <a:extLst>
              <a:ext uri="{FF2B5EF4-FFF2-40B4-BE49-F238E27FC236}">
                <a16:creationId xmlns:a16="http://schemas.microsoft.com/office/drawing/2014/main" id="{BDBEA9C4-BBC7-46C4-9DCD-BEC910B43ABB}"/>
              </a:ext>
            </a:extLst>
          </p:cNvPr>
          <p:cNvSpPr>
            <a:spLocks noGrp="1"/>
          </p:cNvSpPr>
          <p:nvPr>
            <p:ph type="subTitle" idx="1"/>
          </p:nvPr>
        </p:nvSpPr>
        <p:spPr/>
        <p:txBody>
          <a:bodyPr/>
          <a:lstStyle/>
          <a:p>
            <a:r>
              <a:rPr lang="en-US" dirty="0"/>
              <a:t>Student’s Name</a:t>
            </a:r>
          </a:p>
          <a:p>
            <a:r>
              <a:rPr lang="en-US" dirty="0"/>
              <a:t>Logan University</a:t>
            </a:r>
          </a:p>
          <a:p>
            <a:r>
              <a:rPr lang="en-US" dirty="0"/>
              <a:t>Date</a:t>
            </a:r>
          </a:p>
        </p:txBody>
      </p:sp>
    </p:spTree>
    <p:extLst>
      <p:ext uri="{BB962C8B-B14F-4D97-AF65-F5344CB8AC3E}">
        <p14:creationId xmlns:p14="http://schemas.microsoft.com/office/powerpoint/2010/main" val="11876437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100BB-AD47-4A69-9597-C42B34002DFF}"/>
              </a:ext>
            </a:extLst>
          </p:cNvPr>
          <p:cNvSpPr>
            <a:spLocks noGrp="1"/>
          </p:cNvSpPr>
          <p:nvPr>
            <p:ph type="title"/>
          </p:nvPr>
        </p:nvSpPr>
        <p:spPr/>
        <p:txBody>
          <a:bodyPr/>
          <a:lstStyle/>
          <a:p>
            <a:r>
              <a:rPr lang="en-US" dirty="0"/>
              <a:t>Impact Statement: Community Level</a:t>
            </a:r>
          </a:p>
        </p:txBody>
      </p:sp>
      <p:sp>
        <p:nvSpPr>
          <p:cNvPr id="3" name="Content Placeholder 2">
            <a:extLst>
              <a:ext uri="{FF2B5EF4-FFF2-40B4-BE49-F238E27FC236}">
                <a16:creationId xmlns:a16="http://schemas.microsoft.com/office/drawing/2014/main" id="{EA3BE2C7-0FEC-43C5-912D-5821D707F554}"/>
              </a:ext>
            </a:extLst>
          </p:cNvPr>
          <p:cNvSpPr>
            <a:spLocks noGrp="1"/>
          </p:cNvSpPr>
          <p:nvPr>
            <p:ph idx="1"/>
          </p:nvPr>
        </p:nvSpPr>
        <p:spPr/>
        <p:txBody>
          <a:bodyPr/>
          <a:lstStyle/>
          <a:p>
            <a:r>
              <a:rPr lang="en-US" dirty="0"/>
              <a:t>A community is the confluence of different </a:t>
            </a:r>
            <a:r>
              <a:rPr lang="en-US" dirty="0" err="1"/>
              <a:t>organisations</a:t>
            </a:r>
            <a:r>
              <a:rPr lang="en-US" dirty="0"/>
              <a:t> in a given area. </a:t>
            </a:r>
          </a:p>
          <a:p>
            <a:r>
              <a:rPr lang="en-US" dirty="0"/>
              <a:t>These organizations can collaborate to pool resources and ideas in order to improve community health.</a:t>
            </a:r>
          </a:p>
          <a:p>
            <a:r>
              <a:rPr lang="en-US" dirty="0"/>
              <a:t>More intensive Community-based Programs and Policies interventions are associated with lower childhood body mass index.</a:t>
            </a:r>
          </a:p>
          <a:p>
            <a:r>
              <a:rPr lang="en-US" dirty="0"/>
              <a:t> The association varies depending on the sociodemographic characteristics of families and communities. (</a:t>
            </a:r>
            <a:r>
              <a:rPr lang="en-US" b="0" i="0" dirty="0">
                <a:solidFill>
                  <a:srgbClr val="222222"/>
                </a:solidFill>
                <a:effectLst/>
                <a:latin typeface="Arial" panose="020B0604020202020204" pitchFamily="34" charset="0"/>
              </a:rPr>
              <a:t>Pereira et al., 2019</a:t>
            </a:r>
            <a:r>
              <a:rPr lang="en-US" dirty="0"/>
              <a:t>)</a:t>
            </a:r>
          </a:p>
        </p:txBody>
      </p:sp>
    </p:spTree>
    <p:extLst>
      <p:ext uri="{BB962C8B-B14F-4D97-AF65-F5344CB8AC3E}">
        <p14:creationId xmlns:p14="http://schemas.microsoft.com/office/powerpoint/2010/main" val="3096108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618D0-7769-4740-9DD2-52F04BF4600F}"/>
              </a:ext>
            </a:extLst>
          </p:cNvPr>
          <p:cNvSpPr>
            <a:spLocks noGrp="1"/>
          </p:cNvSpPr>
          <p:nvPr>
            <p:ph type="title"/>
          </p:nvPr>
        </p:nvSpPr>
        <p:spPr/>
        <p:txBody>
          <a:bodyPr/>
          <a:lstStyle/>
          <a:p>
            <a:r>
              <a:rPr lang="en-US" dirty="0"/>
              <a:t>Impact Statement: Public Policy Level</a:t>
            </a:r>
          </a:p>
        </p:txBody>
      </p:sp>
      <p:sp>
        <p:nvSpPr>
          <p:cNvPr id="3" name="Content Placeholder 2">
            <a:extLst>
              <a:ext uri="{FF2B5EF4-FFF2-40B4-BE49-F238E27FC236}">
                <a16:creationId xmlns:a16="http://schemas.microsoft.com/office/drawing/2014/main" id="{4C0871AF-DC0E-4DF8-9D62-C46DED559089}"/>
              </a:ext>
            </a:extLst>
          </p:cNvPr>
          <p:cNvSpPr>
            <a:spLocks noGrp="1"/>
          </p:cNvSpPr>
          <p:nvPr>
            <p:ph idx="1"/>
          </p:nvPr>
        </p:nvSpPr>
        <p:spPr/>
        <p:txBody>
          <a:bodyPr/>
          <a:lstStyle/>
          <a:p>
            <a:r>
              <a:rPr lang="en-US" dirty="0"/>
              <a:t>The prevention effort is overseen by the governing bodies. </a:t>
            </a:r>
          </a:p>
          <a:p>
            <a:r>
              <a:rPr lang="en-US" dirty="0"/>
              <a:t>They accomplish this by creating departments and laws at all levels of government to conduct research on early childhood obesity and devise more effective solutions to the problem.</a:t>
            </a:r>
          </a:p>
          <a:p>
            <a:r>
              <a:rPr lang="en-US" dirty="0"/>
              <a:t>Obesity reduction will almost certainly necessitate policy changes that improve the food and physical activity defaults for everyone, not just the obese.</a:t>
            </a:r>
          </a:p>
          <a:p>
            <a:r>
              <a:rPr lang="en-US" dirty="0"/>
              <a:t>Some environmental policies, such as cycling promotion and efforts to improve access to healthy foods, are likely to reduce the likelihood of obesity.</a:t>
            </a:r>
          </a:p>
        </p:txBody>
      </p:sp>
    </p:spTree>
    <p:extLst>
      <p:ext uri="{BB962C8B-B14F-4D97-AF65-F5344CB8AC3E}">
        <p14:creationId xmlns:p14="http://schemas.microsoft.com/office/powerpoint/2010/main" val="114856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428BC-07DF-4496-896C-44CCCE93E88F}"/>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C3ABCE79-6703-47CD-AE79-1CDB7EE7A713}"/>
              </a:ext>
            </a:extLst>
          </p:cNvPr>
          <p:cNvSpPr>
            <a:spLocks noGrp="1"/>
          </p:cNvSpPr>
          <p:nvPr>
            <p:ph idx="1"/>
          </p:nvPr>
        </p:nvSpPr>
        <p:spPr/>
        <p:txBody>
          <a:bodyPr>
            <a:normAutofit fontScale="92500" lnSpcReduction="20000"/>
          </a:bodyPr>
          <a:lstStyle/>
          <a:p>
            <a:r>
              <a:rPr lang="en-US" dirty="0"/>
              <a:t>Salihu, H. M., Wilson, R. E., King, L. M., Marty, P. J., &amp; Whiteman, V. E. (2015). Socio-ecological model as a framework for overcoming barriers and challenges in randomized control trials in minority and underserved communities. International Journal of MCH and AIDS, 3(1), 85.</a:t>
            </a:r>
          </a:p>
          <a:p>
            <a:r>
              <a:rPr lang="en-US" b="0" i="0" dirty="0">
                <a:solidFill>
                  <a:srgbClr val="222222"/>
                </a:solidFill>
                <a:effectLst/>
                <a:latin typeface="Arial" panose="020B0604020202020204" pitchFamily="34" charset="0"/>
              </a:rPr>
              <a:t>e Pereira, M. M. C., </a:t>
            </a:r>
            <a:r>
              <a:rPr lang="en-US" b="0" i="0" dirty="0" err="1">
                <a:solidFill>
                  <a:srgbClr val="222222"/>
                </a:solidFill>
                <a:effectLst/>
                <a:latin typeface="Arial" panose="020B0604020202020204" pitchFamily="34" charset="0"/>
              </a:rPr>
              <a:t>Padez</a:t>
            </a:r>
            <a:r>
              <a:rPr lang="en-US" b="0" i="0" dirty="0">
                <a:solidFill>
                  <a:srgbClr val="222222"/>
                </a:solidFill>
                <a:effectLst/>
                <a:latin typeface="Arial" panose="020B0604020202020204" pitchFamily="34" charset="0"/>
              </a:rPr>
              <a:t>, C. M. P., &amp; Nogueira, H. G. D. S. M. (2019). Describing studies on childhood obesity determinants by Socio-Ecological Model level: A scoping review to identify gaps and provide guidance for future research. </a:t>
            </a:r>
            <a:r>
              <a:rPr lang="en-US" b="0" i="1" dirty="0">
                <a:solidFill>
                  <a:srgbClr val="222222"/>
                </a:solidFill>
                <a:effectLst/>
                <a:latin typeface="Arial" panose="020B0604020202020204" pitchFamily="34" charset="0"/>
              </a:rPr>
              <a:t>International Journal of Obesity</a:t>
            </a:r>
            <a:r>
              <a:rPr lang="en-US" b="0" i="0" dirty="0">
                <a:solidFill>
                  <a:srgbClr val="222222"/>
                </a:solidFill>
                <a:effectLst/>
                <a:latin typeface="Arial" panose="020B0604020202020204" pitchFamily="34" charset="0"/>
              </a:rPr>
              <a:t>, </a:t>
            </a:r>
            <a:r>
              <a:rPr lang="en-US" b="0" i="1" dirty="0">
                <a:solidFill>
                  <a:srgbClr val="222222"/>
                </a:solidFill>
                <a:effectLst/>
                <a:latin typeface="Arial" panose="020B0604020202020204" pitchFamily="34" charset="0"/>
              </a:rPr>
              <a:t>43</a:t>
            </a:r>
            <a:r>
              <a:rPr lang="en-US" b="0" i="0" dirty="0">
                <a:solidFill>
                  <a:srgbClr val="222222"/>
                </a:solidFill>
                <a:effectLst/>
                <a:latin typeface="Arial" panose="020B0604020202020204" pitchFamily="34" charset="0"/>
              </a:rPr>
              <a:t>(10), 1883-1890.</a:t>
            </a:r>
          </a:p>
          <a:p>
            <a:r>
              <a:rPr lang="en-US" b="0" i="0" dirty="0">
                <a:solidFill>
                  <a:srgbClr val="222222"/>
                </a:solidFill>
                <a:effectLst/>
                <a:latin typeface="Arial" panose="020B0604020202020204" pitchFamily="34" charset="0"/>
              </a:rPr>
              <a:t>Thijssen, E., Van </a:t>
            </a:r>
            <a:r>
              <a:rPr lang="en-US" b="0" i="0" dirty="0" err="1">
                <a:solidFill>
                  <a:srgbClr val="222222"/>
                </a:solidFill>
                <a:effectLst/>
                <a:latin typeface="Arial" panose="020B0604020202020204" pitchFamily="34" charset="0"/>
              </a:rPr>
              <a:t>Caam</a:t>
            </a:r>
            <a:r>
              <a:rPr lang="en-US" b="0" i="0" dirty="0">
                <a:solidFill>
                  <a:srgbClr val="222222"/>
                </a:solidFill>
                <a:effectLst/>
                <a:latin typeface="Arial" panose="020B0604020202020204" pitchFamily="34" charset="0"/>
              </a:rPr>
              <a:t>, A., &amp; Van Der </a:t>
            </a:r>
            <a:r>
              <a:rPr lang="en-US" b="0" i="0" dirty="0" err="1">
                <a:solidFill>
                  <a:srgbClr val="222222"/>
                </a:solidFill>
                <a:effectLst/>
                <a:latin typeface="Arial" panose="020B0604020202020204" pitchFamily="34" charset="0"/>
              </a:rPr>
              <a:t>Kraan</a:t>
            </a:r>
            <a:r>
              <a:rPr lang="en-US" b="0" i="0" dirty="0">
                <a:solidFill>
                  <a:srgbClr val="222222"/>
                </a:solidFill>
                <a:effectLst/>
                <a:latin typeface="Arial" panose="020B0604020202020204" pitchFamily="34" charset="0"/>
              </a:rPr>
              <a:t>, P. M. (2015). Obesity and osteoarthritis, more than just wear and tear: pivotal roles for inflamed adipose tissue and </a:t>
            </a:r>
            <a:r>
              <a:rPr lang="en-US" b="0" i="0" dirty="0" err="1">
                <a:solidFill>
                  <a:srgbClr val="222222"/>
                </a:solidFill>
                <a:effectLst/>
                <a:latin typeface="Arial" panose="020B0604020202020204" pitchFamily="34" charset="0"/>
              </a:rPr>
              <a:t>dyslipidaemia</a:t>
            </a:r>
            <a:r>
              <a:rPr lang="en-US" b="0" i="0" dirty="0">
                <a:solidFill>
                  <a:srgbClr val="222222"/>
                </a:solidFill>
                <a:effectLst/>
                <a:latin typeface="Arial" panose="020B0604020202020204" pitchFamily="34" charset="0"/>
              </a:rPr>
              <a:t> in obesity-induced osteoarthritis. </a:t>
            </a:r>
            <a:r>
              <a:rPr lang="en-US" b="0" i="1" dirty="0">
                <a:solidFill>
                  <a:srgbClr val="222222"/>
                </a:solidFill>
                <a:effectLst/>
                <a:latin typeface="Arial" panose="020B0604020202020204" pitchFamily="34" charset="0"/>
              </a:rPr>
              <a:t>Rheumatology</a:t>
            </a:r>
            <a:r>
              <a:rPr lang="en-US" b="0" i="0" dirty="0">
                <a:solidFill>
                  <a:srgbClr val="222222"/>
                </a:solidFill>
                <a:effectLst/>
                <a:latin typeface="Arial" panose="020B0604020202020204" pitchFamily="34" charset="0"/>
              </a:rPr>
              <a:t>, </a:t>
            </a:r>
            <a:r>
              <a:rPr lang="en-US" b="0" i="1" dirty="0">
                <a:solidFill>
                  <a:srgbClr val="222222"/>
                </a:solidFill>
                <a:effectLst/>
                <a:latin typeface="Arial" panose="020B0604020202020204" pitchFamily="34" charset="0"/>
              </a:rPr>
              <a:t>54</a:t>
            </a:r>
            <a:r>
              <a:rPr lang="en-US" b="0" i="0" dirty="0">
                <a:solidFill>
                  <a:srgbClr val="222222"/>
                </a:solidFill>
                <a:effectLst/>
                <a:latin typeface="Arial" panose="020B0604020202020204" pitchFamily="34" charset="0"/>
              </a:rPr>
              <a:t>(4), 588-600.</a:t>
            </a:r>
            <a:endParaRPr lang="en-US" dirty="0"/>
          </a:p>
        </p:txBody>
      </p:sp>
    </p:spTree>
    <p:extLst>
      <p:ext uri="{BB962C8B-B14F-4D97-AF65-F5344CB8AC3E}">
        <p14:creationId xmlns:p14="http://schemas.microsoft.com/office/powerpoint/2010/main" val="2887307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13AF0-5624-48A2-925F-EF996B23B40C}"/>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13125124-BB98-46BF-80CA-6C0D64097E42}"/>
              </a:ext>
            </a:extLst>
          </p:cNvPr>
          <p:cNvSpPr>
            <a:spLocks noGrp="1"/>
          </p:cNvSpPr>
          <p:nvPr>
            <p:ph idx="1"/>
          </p:nvPr>
        </p:nvSpPr>
        <p:spPr/>
        <p:txBody>
          <a:bodyPr/>
          <a:lstStyle/>
          <a:p>
            <a:r>
              <a:rPr lang="en-US" dirty="0"/>
              <a:t>Obesity is a complicated disease characterized by too much accumulation of body fat. (</a:t>
            </a:r>
            <a:r>
              <a:rPr lang="en-US" b="0" i="0" dirty="0">
                <a:solidFill>
                  <a:srgbClr val="222222"/>
                </a:solidFill>
                <a:effectLst/>
                <a:latin typeface="Arial" panose="020B0604020202020204" pitchFamily="34" charset="0"/>
              </a:rPr>
              <a:t>Thijssen et al., 2015</a:t>
            </a:r>
            <a:r>
              <a:rPr lang="en-US" dirty="0"/>
              <a:t>)</a:t>
            </a:r>
          </a:p>
          <a:p>
            <a:r>
              <a:rPr lang="en-US" dirty="0"/>
              <a:t>It increases individuals risk of developing other sicknesses, such as cardiovascular disease, kidney disease, hypertension, and certain cancers.</a:t>
            </a:r>
          </a:p>
          <a:p>
            <a:r>
              <a:rPr lang="en-US" dirty="0"/>
              <a:t>Obesity and depression have a symbiotic relationship, with obesity increasing the risk of clinical depression and depression increasing the risk of developing obesity.</a:t>
            </a:r>
          </a:p>
          <a:p>
            <a:endParaRPr lang="en-US" dirty="0"/>
          </a:p>
        </p:txBody>
      </p:sp>
    </p:spTree>
    <p:extLst>
      <p:ext uri="{BB962C8B-B14F-4D97-AF65-F5344CB8AC3E}">
        <p14:creationId xmlns:p14="http://schemas.microsoft.com/office/powerpoint/2010/main" val="4106069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C169C-3773-42C6-A7FB-BC0A2CF71D2E}"/>
              </a:ext>
            </a:extLst>
          </p:cNvPr>
          <p:cNvSpPr>
            <a:spLocks noGrp="1"/>
          </p:cNvSpPr>
          <p:nvPr>
            <p:ph type="title"/>
          </p:nvPr>
        </p:nvSpPr>
        <p:spPr/>
        <p:txBody>
          <a:bodyPr/>
          <a:lstStyle/>
          <a:p>
            <a:r>
              <a:rPr lang="en-US" dirty="0"/>
              <a:t>Obesity and Sexual Development</a:t>
            </a:r>
          </a:p>
        </p:txBody>
      </p:sp>
      <p:sp>
        <p:nvSpPr>
          <p:cNvPr id="3" name="Content Placeholder 2">
            <a:extLst>
              <a:ext uri="{FF2B5EF4-FFF2-40B4-BE49-F238E27FC236}">
                <a16:creationId xmlns:a16="http://schemas.microsoft.com/office/drawing/2014/main" id="{292ACE29-F058-43FB-8F01-71EC4988D1C5}"/>
              </a:ext>
            </a:extLst>
          </p:cNvPr>
          <p:cNvSpPr>
            <a:spLocks noGrp="1"/>
          </p:cNvSpPr>
          <p:nvPr>
            <p:ph idx="1"/>
          </p:nvPr>
        </p:nvSpPr>
        <p:spPr/>
        <p:txBody>
          <a:bodyPr/>
          <a:lstStyle/>
          <a:p>
            <a:r>
              <a:rPr lang="en-US" dirty="0"/>
              <a:t>There is a relationship between childhood obesity and sexual development. </a:t>
            </a:r>
          </a:p>
          <a:p>
            <a:r>
              <a:rPr lang="en-US" dirty="0"/>
              <a:t>The prevalence of overweight is higher in early maturing boys (30.5%) and early maturing girls (32.7%). </a:t>
            </a:r>
          </a:p>
          <a:p>
            <a:r>
              <a:rPr lang="en-US" dirty="0"/>
              <a:t>children with delayed maturity were found to have a lower prevalence of obesity.</a:t>
            </a:r>
          </a:p>
          <a:p>
            <a:r>
              <a:rPr lang="en-US" dirty="0"/>
              <a:t>According to international data, the majority of high and upper middle-income countries have a higher rates of obesity among boys than girls aged 5–19.</a:t>
            </a:r>
          </a:p>
        </p:txBody>
      </p:sp>
    </p:spTree>
    <p:extLst>
      <p:ext uri="{BB962C8B-B14F-4D97-AF65-F5344CB8AC3E}">
        <p14:creationId xmlns:p14="http://schemas.microsoft.com/office/powerpoint/2010/main" val="3242715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9D190-AE3A-4088-9B6C-3B4A4495A44C}"/>
              </a:ext>
            </a:extLst>
          </p:cNvPr>
          <p:cNvSpPr>
            <a:spLocks noGrp="1"/>
          </p:cNvSpPr>
          <p:nvPr>
            <p:ph type="title"/>
          </p:nvPr>
        </p:nvSpPr>
        <p:spPr/>
        <p:txBody>
          <a:bodyPr/>
          <a:lstStyle/>
          <a:p>
            <a:r>
              <a:rPr lang="en-US" dirty="0"/>
              <a:t>Continued; Obesity and Sexual Development</a:t>
            </a:r>
          </a:p>
        </p:txBody>
      </p:sp>
      <p:sp>
        <p:nvSpPr>
          <p:cNvPr id="3" name="Content Placeholder 2">
            <a:extLst>
              <a:ext uri="{FF2B5EF4-FFF2-40B4-BE49-F238E27FC236}">
                <a16:creationId xmlns:a16="http://schemas.microsoft.com/office/drawing/2014/main" id="{96106514-2A21-4BC4-9BF3-AE81C12DFC4F}"/>
              </a:ext>
            </a:extLst>
          </p:cNvPr>
          <p:cNvSpPr>
            <a:spLocks noGrp="1"/>
          </p:cNvSpPr>
          <p:nvPr>
            <p:ph idx="1"/>
          </p:nvPr>
        </p:nvSpPr>
        <p:spPr/>
        <p:txBody>
          <a:bodyPr/>
          <a:lstStyle/>
          <a:p>
            <a:r>
              <a:rPr lang="en-US" dirty="0"/>
              <a:t>Puberty can begin as early as eight years old in girls, with childhood obesity being the most common cause of early puberty. </a:t>
            </a:r>
          </a:p>
          <a:p>
            <a:r>
              <a:rPr lang="en-US" dirty="0"/>
              <a:t>In addition, puberty may begin earlier in boys.</a:t>
            </a:r>
          </a:p>
          <a:p>
            <a:r>
              <a:rPr lang="en-US" dirty="0"/>
              <a:t>The probability of early puberty is higher in girls than in boys.</a:t>
            </a:r>
          </a:p>
          <a:p>
            <a:r>
              <a:rPr lang="en-US" dirty="0"/>
              <a:t>Obesity rates in women are higher than in men around the world.</a:t>
            </a:r>
          </a:p>
          <a:p>
            <a:r>
              <a:rPr lang="en-US" dirty="0"/>
              <a:t> Given the biologically higher fat content in women, a slightly higher rate is  expected in women than men.</a:t>
            </a:r>
          </a:p>
        </p:txBody>
      </p:sp>
    </p:spTree>
    <p:extLst>
      <p:ext uri="{BB962C8B-B14F-4D97-AF65-F5344CB8AC3E}">
        <p14:creationId xmlns:p14="http://schemas.microsoft.com/office/powerpoint/2010/main" val="830764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FFABB-F790-4F83-B48B-4410C2647BC4}"/>
              </a:ext>
            </a:extLst>
          </p:cNvPr>
          <p:cNvSpPr>
            <a:spLocks noGrp="1"/>
          </p:cNvSpPr>
          <p:nvPr>
            <p:ph type="title"/>
          </p:nvPr>
        </p:nvSpPr>
        <p:spPr/>
        <p:txBody>
          <a:bodyPr/>
          <a:lstStyle/>
          <a:p>
            <a:r>
              <a:rPr lang="en-US" dirty="0"/>
              <a:t>Treatment </a:t>
            </a:r>
          </a:p>
        </p:txBody>
      </p:sp>
      <p:sp>
        <p:nvSpPr>
          <p:cNvPr id="3" name="Content Placeholder 2">
            <a:extLst>
              <a:ext uri="{FF2B5EF4-FFF2-40B4-BE49-F238E27FC236}">
                <a16:creationId xmlns:a16="http://schemas.microsoft.com/office/drawing/2014/main" id="{F3C46B9D-3230-4CC5-81D9-B4E38AB0B47B}"/>
              </a:ext>
            </a:extLst>
          </p:cNvPr>
          <p:cNvSpPr>
            <a:spLocks noGrp="1"/>
          </p:cNvSpPr>
          <p:nvPr>
            <p:ph idx="1"/>
          </p:nvPr>
        </p:nvSpPr>
        <p:spPr/>
        <p:txBody>
          <a:bodyPr/>
          <a:lstStyle/>
          <a:p>
            <a:r>
              <a:rPr lang="en-US" dirty="0"/>
              <a:t>Obesity is best treated by eating a low-calorie diet and exercising regularly.</a:t>
            </a:r>
          </a:p>
          <a:p>
            <a:r>
              <a:rPr lang="en-US" dirty="0"/>
              <a:t>Other forms of treatment include;</a:t>
            </a:r>
          </a:p>
          <a:p>
            <a:pPr lvl="2"/>
            <a:r>
              <a:rPr lang="en-US" sz="2800" dirty="0"/>
              <a:t>Changes in lifestyle</a:t>
            </a:r>
          </a:p>
          <a:p>
            <a:pPr lvl="2"/>
            <a:r>
              <a:rPr lang="en-US" sz="2800" dirty="0"/>
              <a:t> Weight-management programs </a:t>
            </a:r>
          </a:p>
          <a:p>
            <a:pPr lvl="2"/>
            <a:r>
              <a:rPr lang="en-US" sz="2800" dirty="0"/>
              <a:t>Weight-loss medications </a:t>
            </a:r>
          </a:p>
          <a:p>
            <a:pPr lvl="2"/>
            <a:r>
              <a:rPr lang="en-US" sz="2800" dirty="0"/>
              <a:t>Weight-loss devices</a:t>
            </a:r>
          </a:p>
          <a:p>
            <a:pPr lvl="2"/>
            <a:r>
              <a:rPr lang="en-US" sz="2800" dirty="0"/>
              <a:t> Bariatric surgery</a:t>
            </a:r>
          </a:p>
        </p:txBody>
      </p:sp>
    </p:spTree>
    <p:extLst>
      <p:ext uri="{BB962C8B-B14F-4D97-AF65-F5344CB8AC3E}">
        <p14:creationId xmlns:p14="http://schemas.microsoft.com/office/powerpoint/2010/main" val="2077328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F1622-53CB-413A-BC50-38A263B2DDFF}"/>
              </a:ext>
            </a:extLst>
          </p:cNvPr>
          <p:cNvSpPr>
            <a:spLocks noGrp="1"/>
          </p:cNvSpPr>
          <p:nvPr>
            <p:ph type="title"/>
          </p:nvPr>
        </p:nvSpPr>
        <p:spPr/>
        <p:txBody>
          <a:bodyPr/>
          <a:lstStyle/>
          <a:p>
            <a:r>
              <a:rPr lang="en-US" dirty="0"/>
              <a:t>Socio-Ecological Model</a:t>
            </a:r>
          </a:p>
        </p:txBody>
      </p:sp>
      <p:sp>
        <p:nvSpPr>
          <p:cNvPr id="3" name="Content Placeholder 2">
            <a:extLst>
              <a:ext uri="{FF2B5EF4-FFF2-40B4-BE49-F238E27FC236}">
                <a16:creationId xmlns:a16="http://schemas.microsoft.com/office/drawing/2014/main" id="{BA650FF5-A285-42ED-AF9F-2AE09D3E30F5}"/>
              </a:ext>
            </a:extLst>
          </p:cNvPr>
          <p:cNvSpPr>
            <a:spLocks noGrp="1"/>
          </p:cNvSpPr>
          <p:nvPr>
            <p:ph idx="1"/>
          </p:nvPr>
        </p:nvSpPr>
        <p:spPr>
          <a:xfrm>
            <a:off x="838200" y="1825624"/>
            <a:ext cx="10815084" cy="4872887"/>
          </a:xfrm>
        </p:spPr>
        <p:txBody>
          <a:bodyPr>
            <a:normAutofit fontScale="92500" lnSpcReduction="20000"/>
          </a:bodyPr>
          <a:lstStyle/>
          <a:p>
            <a:r>
              <a:rPr lang="en-US" dirty="0"/>
              <a:t>Intrapersonal are factors that influence behavior, knowledge, attitudes, beliefs, and personality .</a:t>
            </a:r>
          </a:p>
          <a:p>
            <a:r>
              <a:rPr lang="en-US" dirty="0"/>
              <a:t>Interpersonal- are factors such as socialization which can either provide support networks or pose challenges to interpersonal growth, which promotes healthy behavior.</a:t>
            </a:r>
          </a:p>
          <a:p>
            <a:r>
              <a:rPr lang="en-US" dirty="0"/>
              <a:t>Institutional factors - include rules, regulations, policies, and private area that either constrain or encourage health conscious behavior.</a:t>
            </a:r>
          </a:p>
          <a:p>
            <a:r>
              <a:rPr lang="en-US" dirty="0"/>
              <a:t>Community – entails factors such as formal or informal social norms among individuals, entities, or institutions that can limit or enhance healthy behavior.</a:t>
            </a:r>
          </a:p>
          <a:p>
            <a:r>
              <a:rPr lang="en-US" dirty="0"/>
              <a:t>Public policy – Examples include factors such as local, state, and federal policies and laws that regulate or support health actions and practices for disease prevention, such as early detection, control, and management. (Salihu et al. 2015)</a:t>
            </a:r>
          </a:p>
        </p:txBody>
      </p:sp>
    </p:spTree>
    <p:extLst>
      <p:ext uri="{BB962C8B-B14F-4D97-AF65-F5344CB8AC3E}">
        <p14:creationId xmlns:p14="http://schemas.microsoft.com/office/powerpoint/2010/main" val="1585760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8BB08-C25D-4E18-AB79-AE5BF3CDC188}"/>
              </a:ext>
            </a:extLst>
          </p:cNvPr>
          <p:cNvSpPr>
            <a:spLocks noGrp="1"/>
          </p:cNvSpPr>
          <p:nvPr>
            <p:ph type="title"/>
          </p:nvPr>
        </p:nvSpPr>
        <p:spPr/>
        <p:txBody>
          <a:bodyPr/>
          <a:lstStyle/>
          <a:p>
            <a:r>
              <a:rPr lang="en-US" dirty="0"/>
              <a:t>Impact Statement; Intrapersonal Level</a:t>
            </a:r>
          </a:p>
        </p:txBody>
      </p:sp>
      <p:sp>
        <p:nvSpPr>
          <p:cNvPr id="3" name="Content Placeholder 2">
            <a:extLst>
              <a:ext uri="{FF2B5EF4-FFF2-40B4-BE49-F238E27FC236}">
                <a16:creationId xmlns:a16="http://schemas.microsoft.com/office/drawing/2014/main" id="{96B68C9D-3A6F-44DA-8C49-DF9CA86B6B43}"/>
              </a:ext>
            </a:extLst>
          </p:cNvPr>
          <p:cNvSpPr>
            <a:spLocks noGrp="1"/>
          </p:cNvSpPr>
          <p:nvPr>
            <p:ph idx="1"/>
          </p:nvPr>
        </p:nvSpPr>
        <p:spPr/>
        <p:txBody>
          <a:bodyPr/>
          <a:lstStyle/>
          <a:p>
            <a:r>
              <a:rPr lang="en-US" dirty="0"/>
              <a:t>Identifying a team as a source of motivation is associated with achieving the recommended level of physical activity.</a:t>
            </a:r>
          </a:p>
          <a:p>
            <a:r>
              <a:rPr lang="en-US" dirty="0"/>
              <a:t>An individual belief, for example towards physical exercise have a great impact on their health.</a:t>
            </a:r>
          </a:p>
          <a:p>
            <a:r>
              <a:rPr lang="en-US" dirty="0"/>
              <a:t>Basic knowledge on obesity enables an individual to </a:t>
            </a:r>
            <a:r>
              <a:rPr lang="en-US" dirty="0" err="1"/>
              <a:t>to</a:t>
            </a:r>
            <a:r>
              <a:rPr lang="en-US" dirty="0"/>
              <a:t> think positively on matters concerning obesity.</a:t>
            </a:r>
          </a:p>
          <a:p>
            <a:r>
              <a:rPr lang="en-US" dirty="0"/>
              <a:t>Identifying a coach as a form of inspiration is consistently linked to engaging in the recommended level of exercise among boys.</a:t>
            </a:r>
          </a:p>
        </p:txBody>
      </p:sp>
    </p:spTree>
    <p:extLst>
      <p:ext uri="{BB962C8B-B14F-4D97-AF65-F5344CB8AC3E}">
        <p14:creationId xmlns:p14="http://schemas.microsoft.com/office/powerpoint/2010/main" val="820196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57342-6640-4ED5-9C24-E593FB638EC5}"/>
              </a:ext>
            </a:extLst>
          </p:cNvPr>
          <p:cNvSpPr>
            <a:spLocks noGrp="1"/>
          </p:cNvSpPr>
          <p:nvPr>
            <p:ph type="title"/>
          </p:nvPr>
        </p:nvSpPr>
        <p:spPr/>
        <p:txBody>
          <a:bodyPr/>
          <a:lstStyle/>
          <a:p>
            <a:r>
              <a:rPr lang="en-US" dirty="0"/>
              <a:t>Impact Statement: Interpersonal Level</a:t>
            </a:r>
          </a:p>
        </p:txBody>
      </p:sp>
      <p:sp>
        <p:nvSpPr>
          <p:cNvPr id="3" name="Content Placeholder 2">
            <a:extLst>
              <a:ext uri="{FF2B5EF4-FFF2-40B4-BE49-F238E27FC236}">
                <a16:creationId xmlns:a16="http://schemas.microsoft.com/office/drawing/2014/main" id="{9D24C0CE-C44B-4C98-922E-3F401670CD80}"/>
              </a:ext>
            </a:extLst>
          </p:cNvPr>
          <p:cNvSpPr>
            <a:spLocks noGrp="1"/>
          </p:cNvSpPr>
          <p:nvPr>
            <p:ph idx="1"/>
          </p:nvPr>
        </p:nvSpPr>
        <p:spPr/>
        <p:txBody>
          <a:bodyPr/>
          <a:lstStyle/>
          <a:p>
            <a:r>
              <a:rPr lang="en-US" dirty="0"/>
              <a:t>Focuses majorly on socialization.</a:t>
            </a:r>
          </a:p>
          <a:p>
            <a:r>
              <a:rPr lang="en-US" dirty="0"/>
              <a:t>Interaction with different groups enables on to gain more knowledge concerning obesity.</a:t>
            </a:r>
          </a:p>
          <a:p>
            <a:r>
              <a:rPr lang="en-US" dirty="0"/>
              <a:t>At this level, the child's parents can have regular conversations with their them about obesity and adolescence. </a:t>
            </a:r>
          </a:p>
        </p:txBody>
      </p:sp>
    </p:spTree>
    <p:extLst>
      <p:ext uri="{BB962C8B-B14F-4D97-AF65-F5344CB8AC3E}">
        <p14:creationId xmlns:p14="http://schemas.microsoft.com/office/powerpoint/2010/main" val="4244459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420A-A4FB-4D5E-BBFA-CC502EC9F2F8}"/>
              </a:ext>
            </a:extLst>
          </p:cNvPr>
          <p:cNvSpPr>
            <a:spLocks noGrp="1"/>
          </p:cNvSpPr>
          <p:nvPr>
            <p:ph type="title"/>
          </p:nvPr>
        </p:nvSpPr>
        <p:spPr/>
        <p:txBody>
          <a:bodyPr/>
          <a:lstStyle/>
          <a:p>
            <a:r>
              <a:rPr lang="en-US" dirty="0"/>
              <a:t>Impact Statement: Institutional Level</a:t>
            </a:r>
          </a:p>
        </p:txBody>
      </p:sp>
      <p:sp>
        <p:nvSpPr>
          <p:cNvPr id="3" name="Content Placeholder 2">
            <a:extLst>
              <a:ext uri="{FF2B5EF4-FFF2-40B4-BE49-F238E27FC236}">
                <a16:creationId xmlns:a16="http://schemas.microsoft.com/office/drawing/2014/main" id="{E71C2099-9AF4-435E-8B21-FC04B325B6A4}"/>
              </a:ext>
            </a:extLst>
          </p:cNvPr>
          <p:cNvSpPr>
            <a:spLocks noGrp="1"/>
          </p:cNvSpPr>
          <p:nvPr>
            <p:ph idx="1"/>
          </p:nvPr>
        </p:nvSpPr>
        <p:spPr/>
        <p:txBody>
          <a:bodyPr/>
          <a:lstStyle/>
          <a:p>
            <a:r>
              <a:rPr lang="en-US" dirty="0"/>
              <a:t>The organizational level has the potential to reach out to more people in various sectors of the community. </a:t>
            </a:r>
          </a:p>
          <a:p>
            <a:r>
              <a:rPr lang="en-US" dirty="0"/>
              <a:t>Organizations places like schools can take measures to protect their employees and students from obesity.</a:t>
            </a:r>
          </a:p>
          <a:p>
            <a:r>
              <a:rPr lang="en-US" dirty="0"/>
              <a:t>The convergence of different ethnicities in the institutions make eat easier to collect views concerning obesity and sexual maturity.</a:t>
            </a:r>
          </a:p>
          <a:p>
            <a:r>
              <a:rPr lang="en-US" dirty="0"/>
              <a:t>The organizations can also offer to provide meals that regulate or reduce obesity to the young children.</a:t>
            </a:r>
          </a:p>
          <a:p>
            <a:endParaRPr lang="en-US" dirty="0"/>
          </a:p>
        </p:txBody>
      </p:sp>
    </p:spTree>
    <p:extLst>
      <p:ext uri="{BB962C8B-B14F-4D97-AF65-F5344CB8AC3E}">
        <p14:creationId xmlns:p14="http://schemas.microsoft.com/office/powerpoint/2010/main" val="41126493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TotalTime>
  <Words>960</Words>
  <Application>Microsoft Office PowerPoint</Application>
  <PresentationFormat>Widescreen</PresentationFormat>
  <Paragraphs>61</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Obesity and Early Sexual Development in Children</vt:lpstr>
      <vt:lpstr>Introduction</vt:lpstr>
      <vt:lpstr>Obesity and Sexual Development</vt:lpstr>
      <vt:lpstr>Continued; Obesity and Sexual Development</vt:lpstr>
      <vt:lpstr>Treatment </vt:lpstr>
      <vt:lpstr>Socio-Ecological Model</vt:lpstr>
      <vt:lpstr>Impact Statement; Intrapersonal Level</vt:lpstr>
      <vt:lpstr>Impact Statement: Interpersonal Level</vt:lpstr>
      <vt:lpstr>Impact Statement: Institutional Level</vt:lpstr>
      <vt:lpstr>Impact Statement: Community Level</vt:lpstr>
      <vt:lpstr>Impact Statement: Public Policy Level</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Obesity and Early Sexual Development in Children</dc:title>
  <dc:creator>USER</dc:creator>
  <cp:lastModifiedBy>USER</cp:lastModifiedBy>
  <cp:revision>2</cp:revision>
  <dcterms:created xsi:type="dcterms:W3CDTF">2021-08-09T20:36:19Z</dcterms:created>
  <dcterms:modified xsi:type="dcterms:W3CDTF">2021-08-09T22:00:24Z</dcterms:modified>
</cp:coreProperties>
</file>